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7" r:id="rId4"/>
    <p:sldId id="256" r:id="rId5"/>
    <p:sldId id="262" r:id="rId6"/>
    <p:sldId id="25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2176BA-758A-46F0-960F-A63117FBB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5C0D4C-8D43-4A5E-BDCE-83092E2F0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A3A975-F479-4A75-8A8F-B18F9B30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AD6B27-C605-4378-A4A6-7A25B4CE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B6BBB5-54EC-44FB-BCC4-9F1AF6B25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98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53757-F0CB-48B7-AB23-16CB2461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2CC982-0018-45B9-AC29-C37A5D280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7757A4-70F7-4829-BECA-53CF65F6B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AF5C80-558E-450E-B9AA-F225AF516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57824-08FB-4A15-8178-A1BD94918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93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7BABA17-2F97-4775-B83E-1E5AD06F9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690D3D9-C6C7-466B-85A4-4FD5BA2F3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C9305A-4487-4289-A655-4F3C08298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A084D5-7567-4867-A8F7-70A5DF07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53CC9D-C423-42AA-9C8E-E197959D7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57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75F7C-7FBF-43A9-B5C3-9B6ACA94D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4F5FA3-CCBA-47D1-9771-7F5D24C1B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9C22C9-0229-45FE-A1E0-93AC5718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3BA019-4772-494A-B256-7DCA96D5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B293DF-209D-49B1-9BEA-83960935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56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6247F4-0C8E-4D34-91F8-21BE3D230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F372F-8EC8-483B-B602-F4006A9DB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0DDD0-87D4-4DF3-985B-A591D9C7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9135A5-B1A3-481A-9D66-EA35D41C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08D142-58FF-4F32-A02E-C64B8041F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99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4EEDA-8C1E-442C-8B1C-FF51A276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7159AD-F420-4FBC-B888-1504C384E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EEF7CE-5DE2-4B50-9AF8-5163F5E31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348A18-42DE-45DA-ACE9-D9716E614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E29B97-79A5-44DE-BE4F-2D475CDA8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BF6CA9-E527-4AD3-B581-022AFD84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27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EAE70-C450-4238-8A39-A9A1A3E9F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230E22-119B-47D8-92B5-163A4C426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444340-C297-48BB-B0F6-B093DDA29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2072F7D-D818-4563-9D17-F27D44837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B7B113A-6942-479B-9C12-1AD6183252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3928AF0-60EF-41D6-9B52-E0B02119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5B2C802-7FBB-44DD-BBF0-02926FFC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382DF0-FC94-4AA8-A826-E7056EC0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92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910C49-C7A0-494D-BCB3-D20E011A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D91B9A9-73CB-4D6E-986F-8E507CCB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602CE1-F3B9-40F4-A0D6-C25953E5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3E8E339-DF1A-4DAC-B977-BD19A36F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81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F8AAA49-E2E0-4AB2-9A25-1F6BFF3D5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7A40D48-6380-4D77-B521-3ADA26E2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915070-554E-465D-B9CB-9186FE6C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27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72CE39-D873-4A0C-A4EB-728BE78DF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44AE10-8AC0-4A2C-9460-F8F5BAA79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B140C7-E069-412B-AD6C-10662760F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B06B19-9804-4541-884D-7F3FB247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A9F578-329C-40DD-BAB8-91807A195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799211-9A24-4012-A29E-EAE3CEC32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39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92F10-6265-4C56-8F3A-7095C46FB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C5B18C-430A-4B2D-98C9-677E2789B4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58EA8F-F115-41BC-AF71-456CEFE57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D2FEBF-D2CB-47CE-8AB1-CAA7461B4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FD0545-FF3C-4265-9156-ED7307BA3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E7058D-E18E-4020-881F-92BF26CCE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27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A5C2BC-A086-42D6-9D13-780B37E15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FF40BF-97F2-4D2C-BF75-482C6DABE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D699E7-1632-4928-BEC4-B23D9F052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C4031-8913-4C40-A5CD-FDBCE152CDD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2F7DCE-4B5A-46B9-A3BF-08B665880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F909BC-245D-4575-BB28-12FA757C1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00CA3-917A-40E1-982B-E10765C9F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99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59AC75D-7EC0-4252-8042-14644F13D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38" y="1052736"/>
            <a:ext cx="7445375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688"/>
              </a:spcBef>
              <a:buFont typeface="Arial" charset="0"/>
              <a:buChar char="•"/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Рейтинговая система оценивания учащихся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9-х классов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МБОУ гимназии №5 </a:t>
            </a:r>
            <a:r>
              <a:rPr lang="ru-RU" altLang="ru-RU" sz="4000" b="1" dirty="0" err="1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г.Кызыла</a:t>
            </a: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4000" b="1" dirty="0">
              <a:solidFill>
                <a:srgbClr val="B4DCFA">
                  <a:lumMod val="2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(2021-2022 </a:t>
            </a:r>
            <a:r>
              <a:rPr lang="ru-RU" altLang="ru-RU" sz="2800" b="1" dirty="0" err="1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уч.год</a:t>
            </a:r>
            <a:r>
              <a:rPr lang="ru-RU" altLang="ru-RU" sz="28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altLang="ru-RU" sz="4000" b="1" dirty="0">
              <a:solidFill>
                <a:srgbClr val="B4DCFA">
                  <a:lumMod val="2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9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452663" y="500043"/>
            <a:ext cx="7445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688"/>
              </a:spcBef>
              <a:buFont typeface="Arial" charset="0"/>
              <a:buChar char="•"/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Для чего это  надо?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60342" y="1571613"/>
            <a:ext cx="77364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По результатам </a:t>
            </a:r>
          </a:p>
          <a:p>
            <a:pPr algn="ctr"/>
            <a:r>
              <a:rPr lang="ru-RU" sz="3200" dirty="0"/>
              <a:t>РО  учащихся подводится годовой образовательный рейтинг, на основании которого идет формирование списков учащихся, претендующих в 10(профильные) классы</a:t>
            </a:r>
          </a:p>
        </p:txBody>
      </p:sp>
      <p:pic>
        <p:nvPicPr>
          <p:cNvPr id="2050" name="Picture 2" descr="C:\Users\Татьяна Юрьевна\Pictures\th8MBY5T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21809"/>
            <a:ext cx="3286148" cy="3790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3340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B5964F-9E2E-4A29-8D91-42DDBE5F5E0B}"/>
              </a:ext>
            </a:extLst>
          </p:cNvPr>
          <p:cNvSpPr txBox="1"/>
          <p:nvPr/>
        </p:nvSpPr>
        <p:spPr>
          <a:xfrm>
            <a:off x="367300" y="263268"/>
            <a:ext cx="11283593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Профильные предметы для отбора в профильные 10-е классы:  </a:t>
            </a:r>
          </a:p>
          <a:p>
            <a:pPr marL="342900" indent="-342900"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«А» – гуманитарный профиль: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1) Русский язык  2) Иностранный язык   3) Обществознание  4) История 5) Родной язык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10 «Б» – естественно-научный профиль: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1) Математика    2) Химия    3) Биология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10 «В» - социально-экономический профиль: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1) География  	    2) Математика             3)  Обществознание 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10 «Д» – технологический профиль, направленность оборонно-спортивный: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1) Обществознание   	2) Физика          3) С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дача нормативов по физической культуре и/или наличие результатов ВФСК ГТО, наличие медицинской справки об отсутствии противопоказаний у обучающегося к интенсивным физическим нагрузкам 4) не состоит на ВШУ и на </a:t>
            </a:r>
            <a:r>
              <a:rPr lang="ru-RU" sz="2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других уровнях. 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10 «Е» - технологический профиль, направленность информационно-технологический: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1) Математика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2) Информатика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3) Физика </a:t>
            </a:r>
          </a:p>
        </p:txBody>
      </p:sp>
    </p:spTree>
    <p:extLst>
      <p:ext uri="{BB962C8B-B14F-4D97-AF65-F5344CB8AC3E}">
        <p14:creationId xmlns:p14="http://schemas.microsoft.com/office/powerpoint/2010/main" val="162786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A4AF84-2D99-43CE-82F9-8C020DBCFD60}"/>
              </a:ext>
            </a:extLst>
          </p:cNvPr>
          <p:cNvSpPr txBox="1"/>
          <p:nvPr/>
        </p:nvSpPr>
        <p:spPr>
          <a:xfrm>
            <a:off x="219182" y="211090"/>
            <a:ext cx="11753635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Критерии рейтинга отбора в профильные 10-е классы. </a:t>
            </a:r>
          </a:p>
          <a:p>
            <a:r>
              <a:rPr lang="ru-RU" sz="18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</a:t>
            </a:r>
            <a:r>
              <a:rPr lang="ru-RU" sz="20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ОГЭ по русскому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языку </a:t>
            </a:r>
          </a:p>
          <a:p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Оценка ОГЭ по  математике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Оценка ОГЭ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 предметам выбора</a:t>
            </a:r>
          </a:p>
          <a:p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Оценка за проект по профильному предмету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редний балл профилирующих предметов по данным аттестата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Очные предметные олимпиады: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уровень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1б-участие, 2б-призер, 3б-победитель,  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1,5б-участие, 2,5б-призер, 3,5б-победитель; 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республиканский уровень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2б-участие, 3б-призер, 4б-победитель,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уровень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2,5б-участие, 3,5б-призер, 4,5б-победитель)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конкурсы: </a:t>
            </a:r>
          </a:p>
          <a:p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(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уровень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1б-участие, 2б-призер, 3б-победитель, </a:t>
            </a:r>
          </a:p>
          <a:p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муниципальный уровень: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1,5б-участие, 2,5б-призер, 3,5б-победитель;                        </a:t>
            </a:r>
          </a:p>
          <a:p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республиканский уровень: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2б-участие, 3б-призер, 4б-победитель,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уровень: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2,5б-участие, 3,5б-призер, 4,5б-победитель)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Заочные олимпиады и конкурсы (1б-призер, 2б-победитель)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НПК и конкурс проектов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уровень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1б-участие, 2б-призер, 3б-победитель,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уровень: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1,5б-участие, 2,5б-призер, 3,5б-победитель;                       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республиканский уровень: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2б-участие, 3б-призер, 4б-победитель,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уровень: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2,5б-участие, 3,5б-призер, 4,5б-победитель)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Шестиугольник 1">
            <a:extLst>
              <a:ext uri="{FF2B5EF4-FFF2-40B4-BE49-F238E27FC236}">
                <a16:creationId xmlns:a16="http://schemas.microsoft.com/office/drawing/2014/main" id="{0E6ADFC6-EB80-4EE8-8D18-7BCF16C92271}"/>
              </a:ext>
            </a:extLst>
          </p:cNvPr>
          <p:cNvSpPr/>
          <p:nvPr/>
        </p:nvSpPr>
        <p:spPr>
          <a:xfrm>
            <a:off x="7972746" y="1818526"/>
            <a:ext cx="3893905" cy="280484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Оцениваются грамоты за 7-9 классы. </a:t>
            </a:r>
          </a:p>
        </p:txBody>
      </p:sp>
    </p:spTree>
    <p:extLst>
      <p:ext uri="{BB962C8B-B14F-4D97-AF65-F5344CB8AC3E}">
        <p14:creationId xmlns:p14="http://schemas.microsoft.com/office/powerpoint/2010/main" val="358926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45756-A936-47D2-B097-2BE85D1A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368"/>
            <a:ext cx="10515600" cy="69311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6B9AAAB-6CE5-44C6-9F19-FBCA14B411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608128"/>
              </p:ext>
            </p:extLst>
          </p:nvPr>
        </p:nvGraphicFramePr>
        <p:xfrm>
          <a:off x="342900" y="842480"/>
          <a:ext cx="11706225" cy="5866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18845797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198566026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896183110"/>
                    </a:ext>
                  </a:extLst>
                </a:gridCol>
                <a:gridCol w="280934">
                  <a:extLst>
                    <a:ext uri="{9D8B030D-6E8A-4147-A177-3AD203B41FA5}">
                      <a16:colId xmlns:a16="http://schemas.microsoft.com/office/drawing/2014/main" val="2266490774"/>
                    </a:ext>
                  </a:extLst>
                </a:gridCol>
                <a:gridCol w="349321">
                  <a:extLst>
                    <a:ext uri="{9D8B030D-6E8A-4147-A177-3AD203B41FA5}">
                      <a16:colId xmlns:a16="http://schemas.microsoft.com/office/drawing/2014/main" val="1272034980"/>
                    </a:ext>
                  </a:extLst>
                </a:gridCol>
                <a:gridCol w="256854">
                  <a:extLst>
                    <a:ext uri="{9D8B030D-6E8A-4147-A177-3AD203B41FA5}">
                      <a16:colId xmlns:a16="http://schemas.microsoft.com/office/drawing/2014/main" val="3695067751"/>
                    </a:ext>
                  </a:extLst>
                </a:gridCol>
                <a:gridCol w="789291">
                  <a:extLst>
                    <a:ext uri="{9D8B030D-6E8A-4147-A177-3AD203B41FA5}">
                      <a16:colId xmlns:a16="http://schemas.microsoft.com/office/drawing/2014/main" val="2596622461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418149834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2794767452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1236154086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407301205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8976373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51628050"/>
                    </a:ext>
                  </a:extLst>
                </a:gridCol>
              </a:tblGrid>
              <a:tr h="48430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ФИО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выбранный профиль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ОГЭ  русский язык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ОГЭ  математика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ОГЭ предмета по выбору </a:t>
                      </a:r>
                    </a:p>
                  </a:txBody>
                  <a:tcPr marL="4628" marR="4628" marT="4628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ОГЭ предмета по выбору</a:t>
                      </a:r>
                    </a:p>
                  </a:txBody>
                  <a:tcPr marL="4628" marR="4628" marT="4628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проект по профильному предмету         (7-9 класс) оценка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средний балл профилирующих предметов по данным аттестата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Очные предметные олимпиады (школьный уровень: 1б-участие, 2б-призер, 3б-победитель, муниципальный уровень: 1,5б-участие, 2,5б-призер, 3,5б-победитель;                        республиканский уровень: 2б-участие, 3б-призер, 4б-победитель, всероссийский уровень: 2,5б-участие, 3,5б-призер, 4,5б-победитель 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 Предметные конкурсы (школьный уровень: 1б-участие, 2б-призер, 3б-победитель, муниципальный уровень: 1,5б-участие, 2,5б-призер, 3,5б-победитель;                        республиканский уровень: 2б-участие, 3б-призер, 4б-победитель, всероссийский уровень: 2,5б-участие, 3,5б-призер, 4,5б-победитель 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Заочные олимпиады и конкурсы (1б-призер, 2б-победитель)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НПК и конкурс проектов (школьный уровень: 1б-участие, 2б-призер, 3б-победитель, муниципальный уровень: 1,5б-участие, 2,5б-призер, 3,5б-победитель;                        республиканский уровень: 2б-участие, 3б-призер, 4б-победитель, всероссийский уровень: 2,5б-участие, 3,5б-призер, 4,5б-победитель 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сумма баллов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ctr"/>
                </a:tc>
                <a:extLst>
                  <a:ext uri="{0D108BD9-81ED-4DB2-BD59-A6C34878D82A}">
                    <a16:rowId xmlns:a16="http://schemas.microsoft.com/office/drawing/2014/main" val="3296942910"/>
                  </a:ext>
                </a:extLst>
              </a:tr>
              <a:tr h="102312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28" marR="4628" marT="4628" marB="0" anchor="b"/>
                </a:tc>
                <a:extLst>
                  <a:ext uri="{0D108BD9-81ED-4DB2-BD59-A6C34878D82A}">
                    <a16:rowId xmlns:a16="http://schemas.microsoft.com/office/drawing/2014/main" val="3913180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80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740CD3-4670-469E-862C-660CDDD6DDB6}"/>
              </a:ext>
            </a:extLst>
          </p:cNvPr>
          <p:cNvSpPr txBox="1"/>
          <p:nvPr/>
        </p:nvSpPr>
        <p:spPr>
          <a:xfrm>
            <a:off x="819364" y="689442"/>
            <a:ext cx="1016371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4000" b="1" dirty="0">
              <a:solidFill>
                <a:srgbClr val="B4DCFA">
                  <a:lumMod val="2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В каждом классе за РО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отвечает классный руководитель.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Родители  должны знать и помогать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своему ребенку в наборе баллов.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Желаем успехов!</a:t>
            </a:r>
          </a:p>
        </p:txBody>
      </p:sp>
    </p:spTree>
    <p:extLst>
      <p:ext uri="{BB962C8B-B14F-4D97-AF65-F5344CB8AC3E}">
        <p14:creationId xmlns:p14="http://schemas.microsoft.com/office/powerpoint/2010/main" val="3141833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613</Words>
  <Application>Microsoft Office PowerPoint</Application>
  <PresentationFormat>Широкоэкранный</PresentationFormat>
  <Paragraphs>78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Рейтинг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Айлана М. Ооржак</dc:creator>
  <cp:lastModifiedBy>Айлана М. Ооржак</cp:lastModifiedBy>
  <cp:revision>18</cp:revision>
  <cp:lastPrinted>2022-02-14T02:59:24Z</cp:lastPrinted>
  <dcterms:created xsi:type="dcterms:W3CDTF">2021-10-22T06:06:52Z</dcterms:created>
  <dcterms:modified xsi:type="dcterms:W3CDTF">2022-09-22T02:38:06Z</dcterms:modified>
</cp:coreProperties>
</file>